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908" y="-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66AF3-8591-47BA-8009-33EA13F0372A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7AD02-941A-4DD0-8DB6-BB37F16094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55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A3BA-AE88-4BEA-A05C-3E98AD66F3C1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2FE-F7B2-4581-B590-B048A37B9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90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A3BA-AE88-4BEA-A05C-3E98AD66F3C1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2FE-F7B2-4581-B590-B048A37B9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22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A3BA-AE88-4BEA-A05C-3E98AD66F3C1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2FE-F7B2-4581-B590-B048A37B9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44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A3BA-AE88-4BEA-A05C-3E98AD66F3C1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2FE-F7B2-4581-B590-B048A37B9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A3BA-AE88-4BEA-A05C-3E98AD66F3C1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2FE-F7B2-4581-B590-B048A37B9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86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A3BA-AE88-4BEA-A05C-3E98AD66F3C1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2FE-F7B2-4581-B590-B048A37B9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06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A3BA-AE88-4BEA-A05C-3E98AD66F3C1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2FE-F7B2-4581-B590-B048A37B9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16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A3BA-AE88-4BEA-A05C-3E98AD66F3C1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2FE-F7B2-4581-B590-B048A37B9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66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A3BA-AE88-4BEA-A05C-3E98AD66F3C1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2FE-F7B2-4581-B590-B048A37B9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6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A3BA-AE88-4BEA-A05C-3E98AD66F3C1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2FE-F7B2-4581-B590-B048A37B9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73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A3BA-AE88-4BEA-A05C-3E98AD66F3C1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2FE-F7B2-4581-B590-B048A37B9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17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95A3BA-AE88-4BEA-A05C-3E98AD66F3C1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122FE-F7B2-4581-B590-B048A37B9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75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fpr.edu.br/jaguariaiva/wp-content/uploads/sites/17/2023/01/manual.normas.biblio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">
            <a:extLst>
              <a:ext uri="{FF2B5EF4-FFF2-40B4-BE49-F238E27FC236}">
                <a16:creationId xmlns:a16="http://schemas.microsoft.com/office/drawing/2014/main" id="{8D232308-2A83-A0D9-EB79-B0A858E01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20AE98BC-EBE6-26EA-0F21-4169DB106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3" y="689382"/>
            <a:ext cx="1918921" cy="74119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07302CA-3805-894F-4B5A-E265AF1D00D5}"/>
              </a:ext>
            </a:extLst>
          </p:cNvPr>
          <p:cNvSpPr txBox="1"/>
          <p:nvPr/>
        </p:nvSpPr>
        <p:spPr>
          <a:xfrm>
            <a:off x="2570998" y="920121"/>
            <a:ext cx="49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2400" b="1" i="0" u="none" strike="noStrike" dirty="0">
                <a:effectLst/>
                <a:latin typeface="Work Sans" panose="00000500000000000000" pitchFamily="50" charset="0"/>
              </a:rPr>
              <a:t>TÍTULO DO TRABALHO</a:t>
            </a:r>
            <a:endParaRPr lang="pt-BR" sz="2400" b="0" dirty="0">
              <a:effectLst/>
              <a:latin typeface="Work Sans" panose="00000500000000000000" pitchFamily="50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305979-B86C-9189-8EB6-46ADB71C348C}"/>
              </a:ext>
            </a:extLst>
          </p:cNvPr>
          <p:cNvSpPr txBox="1"/>
          <p:nvPr/>
        </p:nvSpPr>
        <p:spPr>
          <a:xfrm>
            <a:off x="600895" y="1665343"/>
            <a:ext cx="58521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600" b="1" i="0" u="none" strike="noStrike" dirty="0">
                <a:effectLst/>
                <a:latin typeface="Arial" panose="020B0604020202020204" pitchFamily="34" charset="0"/>
              </a:rPr>
              <a:t>Autor principal</a:t>
            </a:r>
            <a:r>
              <a:rPr lang="pt-BR" sz="1600" b="0" i="0" u="none" strike="noStrike" dirty="0">
                <a:effectLst/>
                <a:latin typeface="Arial" panose="020B0604020202020204" pitchFamily="34" charset="0"/>
              </a:rPr>
              <a:t>:</a:t>
            </a:r>
            <a:r>
              <a:rPr lang="pt-BR" sz="1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pt-BR" sz="1300" dirty="0">
                <a:latin typeface="Work Sans" panose="00000500000000000000" pitchFamily="50" charset="0"/>
              </a:rPr>
              <a:t>(nome, profissão, vínculo institucional (cargo/ função), título acadêmico e e-mail.)</a:t>
            </a:r>
          </a:p>
          <a:p>
            <a:r>
              <a:rPr lang="pt-BR" sz="1600" b="1" i="0" u="none" strike="noStrike" dirty="0">
                <a:effectLst/>
                <a:latin typeface="Arial" panose="020B0604020202020204" pitchFamily="34" charset="0"/>
              </a:rPr>
              <a:t>Autores</a:t>
            </a:r>
            <a:r>
              <a:rPr lang="pt-BR" sz="1600" b="0" i="0" u="none" strike="noStrike" dirty="0">
                <a:effectLst/>
                <a:latin typeface="Arial" panose="020B0604020202020204" pitchFamily="34" charset="0"/>
              </a:rPr>
              <a:t>:</a:t>
            </a:r>
            <a:r>
              <a:rPr lang="pt-BR" sz="12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pt-BR" sz="1300" dirty="0">
                <a:latin typeface="Work Sans" panose="00000500000000000000" pitchFamily="50" charset="0"/>
              </a:rPr>
              <a:t>(nomes, Profissão, vínculo institucional (cargo/ função), título acadêmico e e-mail).</a:t>
            </a: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CCA9D3-D911-9217-4E6C-4B01C7FC2163}"/>
              </a:ext>
            </a:extLst>
          </p:cNvPr>
          <p:cNvSpPr txBox="1"/>
          <p:nvPr/>
        </p:nvSpPr>
        <p:spPr>
          <a:xfrm>
            <a:off x="614385" y="2636982"/>
            <a:ext cx="17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i="0" u="none" strike="noStrike" dirty="0">
                <a:effectLst/>
                <a:latin typeface="Arial" panose="020B0604020202020204" pitchFamily="34" charset="0"/>
              </a:rPr>
              <a:t>Eixo Temático</a:t>
            </a:r>
            <a:r>
              <a:rPr lang="pt-BR" sz="1800" b="0" i="0" u="none" strike="noStrike" dirty="0">
                <a:effectLst/>
                <a:latin typeface="Arial" panose="020B0604020202020204" pitchFamily="34" charset="0"/>
              </a:rPr>
              <a:t>: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680D36-A1D5-3E72-17CA-5CDA6D336088}"/>
              </a:ext>
            </a:extLst>
          </p:cNvPr>
          <p:cNvSpPr txBox="1"/>
          <p:nvPr/>
        </p:nvSpPr>
        <p:spPr>
          <a:xfrm>
            <a:off x="444137" y="3061180"/>
            <a:ext cx="6008914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300" b="1" i="0" u="none" strike="noStrike" dirty="0">
                <a:effectLst/>
                <a:latin typeface="Work Sans" panose="00000500000000000000" pitchFamily="50" charset="0"/>
              </a:rPr>
              <a:t>Introdução</a:t>
            </a:r>
            <a:endParaRPr lang="pt-BR" sz="1300" b="0" dirty="0">
              <a:effectLst/>
              <a:latin typeface="Work Sans" panose="00000500000000000000" pitchFamily="50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dirty="0">
                <a:effectLst/>
                <a:latin typeface="Work Sans" panose="00000500000000000000" pitchFamily="50" charset="0"/>
              </a:rPr>
              <a:t>Use em torno de </a:t>
            </a:r>
            <a:r>
              <a:rPr lang="pt-BR" sz="1300" b="1" i="0" u="none" strike="noStrike" dirty="0">
                <a:effectLst/>
                <a:latin typeface="Work Sans" panose="00000500000000000000" pitchFamily="50" charset="0"/>
              </a:rPr>
              <a:t>60 palavras</a:t>
            </a:r>
            <a:r>
              <a:rPr lang="pt-BR" sz="1300" b="0" i="0" u="none" strike="noStrike" dirty="0">
                <a:effectLst/>
                <a:latin typeface="Work Sans" panose="00000500000000000000" pitchFamily="50" charset="0"/>
              </a:rPr>
              <a:t>. Apresente o problema ou a experiência que será relatada, o seu contexto de realização e a sua justificativa (relevância do trabalho apresentado). </a:t>
            </a:r>
            <a:endParaRPr lang="pt-BR" sz="1300" b="0" dirty="0">
              <a:effectLst/>
              <a:latin typeface="Work Sans" panose="00000500000000000000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pt-BR" sz="1300" b="0" dirty="0">
                <a:effectLst/>
                <a:latin typeface="Work Sans" panose="00000500000000000000" pitchFamily="50" charset="0"/>
              </a:rPr>
            </a:br>
            <a:r>
              <a:rPr lang="pt-BR" sz="1300" b="1" i="0" u="none" strike="noStrike" dirty="0">
                <a:effectLst/>
                <a:latin typeface="Work Sans" panose="00000500000000000000" pitchFamily="50" charset="0"/>
              </a:rPr>
              <a:t>Objetivos</a:t>
            </a:r>
            <a:endParaRPr lang="pt-BR" sz="1300" b="0" dirty="0">
              <a:effectLst/>
              <a:latin typeface="Work Sans" panose="00000500000000000000" pitchFamily="50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dirty="0">
                <a:effectLst/>
                <a:latin typeface="Work Sans" panose="00000500000000000000" pitchFamily="50" charset="0"/>
              </a:rPr>
              <a:t>Use em torno de </a:t>
            </a:r>
            <a:r>
              <a:rPr lang="pt-BR" sz="1300" b="1" i="0" u="none" strike="noStrike" dirty="0">
                <a:effectLst/>
                <a:latin typeface="Work Sans" panose="00000500000000000000" pitchFamily="50" charset="0"/>
              </a:rPr>
              <a:t>40 palavras</a:t>
            </a:r>
            <a:r>
              <a:rPr lang="pt-BR" sz="1300" b="0" i="0" u="none" strike="noStrike" dirty="0">
                <a:effectLst/>
                <a:latin typeface="Work Sans" panose="00000500000000000000" pitchFamily="50" charset="0"/>
              </a:rPr>
              <a:t>. Os Objetivos devem ser claros, sucintos e diretos. Utilize verbos de ação, no infinitivo para iniciar o campo.</a:t>
            </a:r>
            <a:endParaRPr lang="pt-BR" sz="1300" b="0" dirty="0">
              <a:effectLst/>
              <a:latin typeface="Work Sans" panose="00000500000000000000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pt-BR" sz="1300" b="0" dirty="0">
                <a:effectLst/>
                <a:latin typeface="Work Sans" panose="00000500000000000000" pitchFamily="50" charset="0"/>
              </a:rPr>
            </a:br>
            <a:r>
              <a:rPr lang="pt-BR" sz="1300" b="1" i="0" u="none" strike="noStrike" dirty="0">
                <a:effectLst/>
                <a:latin typeface="Work Sans" panose="00000500000000000000" pitchFamily="50" charset="0"/>
              </a:rPr>
              <a:t>Métodos</a:t>
            </a:r>
            <a:endParaRPr lang="pt-BR" sz="1300" b="0" dirty="0">
              <a:effectLst/>
              <a:latin typeface="Work Sans" panose="00000500000000000000" pitchFamily="50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dirty="0">
                <a:effectLst/>
                <a:latin typeface="Work Sans" panose="00000500000000000000" pitchFamily="50" charset="0"/>
              </a:rPr>
              <a:t>Use em torno de </a:t>
            </a:r>
            <a:r>
              <a:rPr lang="pt-BR" sz="1300" b="1" i="0" u="none" strike="noStrike" dirty="0">
                <a:effectLst/>
                <a:latin typeface="Work Sans" panose="00000500000000000000" pitchFamily="50" charset="0"/>
              </a:rPr>
              <a:t>80 palavras</a:t>
            </a:r>
            <a:r>
              <a:rPr lang="pt-BR" sz="1300" b="0" i="0" u="none" strike="noStrike" dirty="0">
                <a:effectLst/>
                <a:latin typeface="Work Sans" panose="00000500000000000000" pitchFamily="50" charset="0"/>
              </a:rPr>
              <a:t>. Faça a descrição técnica e operacional de como foi desenvolvido do trabalho, detalhando suas etapas. </a:t>
            </a:r>
            <a:endParaRPr lang="pt-BR" sz="1300" b="0" dirty="0">
              <a:effectLst/>
              <a:latin typeface="Work Sans" panose="00000500000000000000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pt-BR" sz="1300" b="0" dirty="0">
                <a:effectLst/>
                <a:latin typeface="Work Sans" panose="00000500000000000000" pitchFamily="50" charset="0"/>
              </a:rPr>
            </a:br>
            <a:r>
              <a:rPr lang="pt-BR" sz="1300" b="1" i="0" u="none" strike="noStrike" dirty="0">
                <a:effectLst/>
                <a:latin typeface="Work Sans" panose="00000500000000000000" pitchFamily="50" charset="0"/>
              </a:rPr>
              <a:t>Resultados</a:t>
            </a:r>
            <a:endParaRPr lang="pt-BR" sz="1300" b="0" dirty="0">
              <a:effectLst/>
              <a:latin typeface="Work Sans" panose="00000500000000000000" pitchFamily="50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dirty="0">
                <a:effectLst/>
                <a:latin typeface="Work Sans" panose="00000500000000000000" pitchFamily="50" charset="0"/>
              </a:rPr>
              <a:t>Use em torno de </a:t>
            </a:r>
            <a:r>
              <a:rPr lang="pt-BR" sz="1300" b="1" i="0" u="none" strike="noStrike" dirty="0">
                <a:effectLst/>
                <a:latin typeface="Work Sans" panose="00000500000000000000" pitchFamily="50" charset="0"/>
              </a:rPr>
              <a:t>80 palavras</a:t>
            </a:r>
            <a:r>
              <a:rPr lang="pt-BR" sz="1300" b="0" i="0" u="none" strike="noStrike" dirty="0">
                <a:effectLst/>
                <a:latin typeface="Work Sans" panose="00000500000000000000" pitchFamily="50" charset="0"/>
              </a:rPr>
              <a:t>. Utilize apenas texto para expressar os resultados principais da experiência, pesquisa ou problema relatado</a:t>
            </a:r>
            <a:r>
              <a:rPr lang="pt-BR" sz="1300" b="1" i="0" u="none" strike="noStrike" dirty="0">
                <a:effectLst/>
                <a:latin typeface="Work Sans" panose="00000500000000000000" pitchFamily="50" charset="0"/>
              </a:rPr>
              <a:t>.</a:t>
            </a:r>
            <a:endParaRPr lang="pt-BR" sz="1300" b="0" dirty="0">
              <a:effectLst/>
              <a:latin typeface="Work Sans" panose="00000500000000000000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pt-BR" sz="1300" b="0" dirty="0">
                <a:effectLst/>
                <a:latin typeface="Work Sans" panose="00000500000000000000" pitchFamily="50" charset="0"/>
              </a:rPr>
            </a:br>
            <a:r>
              <a:rPr lang="pt-BR" sz="1300" b="1" i="0" u="none" strike="noStrike" dirty="0">
                <a:effectLst/>
                <a:latin typeface="Work Sans" panose="00000500000000000000" pitchFamily="50" charset="0"/>
              </a:rPr>
              <a:t>Conclusões</a:t>
            </a:r>
            <a:endParaRPr lang="pt-BR" sz="1300" b="0" dirty="0">
              <a:effectLst/>
              <a:latin typeface="Work Sans" panose="00000500000000000000" pitchFamily="50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dirty="0">
                <a:effectLst/>
                <a:latin typeface="Work Sans" panose="00000500000000000000" pitchFamily="50" charset="0"/>
              </a:rPr>
              <a:t>Use em torno de </a:t>
            </a:r>
            <a:r>
              <a:rPr lang="pt-BR" sz="1300" b="1" i="0" u="none" strike="noStrike" dirty="0">
                <a:effectLst/>
                <a:latin typeface="Work Sans" panose="00000500000000000000" pitchFamily="50" charset="0"/>
              </a:rPr>
              <a:t>40 palavras</a:t>
            </a:r>
            <a:r>
              <a:rPr lang="pt-BR" sz="1300" b="0" i="0" u="none" strike="noStrike" dirty="0">
                <a:effectLst/>
                <a:latin typeface="Work Sans" panose="00000500000000000000" pitchFamily="50" charset="0"/>
              </a:rPr>
              <a:t>. Apresente as principais conclusões extraídas da experiência relatada, de modo sumarizado.</a:t>
            </a:r>
            <a:endParaRPr lang="pt-BR" sz="1300" b="0" dirty="0">
              <a:effectLst/>
              <a:latin typeface="Work Sans" panose="00000500000000000000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pt-BR" sz="1300" b="0" dirty="0">
                <a:effectLst/>
                <a:latin typeface="Work Sans" panose="00000500000000000000" pitchFamily="50" charset="0"/>
              </a:rPr>
            </a:br>
            <a:r>
              <a:rPr lang="pt-BR" sz="1300" b="1" i="0" u="none" strike="noStrike" dirty="0">
                <a:effectLst/>
                <a:latin typeface="Work Sans" panose="00000500000000000000" pitchFamily="50" charset="0"/>
              </a:rPr>
              <a:t>Referências</a:t>
            </a:r>
            <a:endParaRPr lang="pt-BR" sz="1300" b="0" dirty="0">
              <a:effectLst/>
              <a:latin typeface="Work Sans" panose="00000500000000000000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dirty="0">
                <a:effectLst/>
                <a:latin typeface="Work Sans" panose="00000500000000000000" pitchFamily="50" charset="0"/>
              </a:rPr>
              <a:t>Utilize normas ABNT (</a:t>
            </a:r>
            <a:r>
              <a:rPr lang="pt-BR" sz="1300" b="0" i="0" u="sng" strike="noStrike" dirty="0">
                <a:effectLst/>
                <a:latin typeface="Work Sans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https://ifpr.edu.br/</a:t>
            </a:r>
            <a:r>
              <a:rPr lang="pt-BR" sz="1300" b="0" i="0" u="sng" strike="noStrike" dirty="0" err="1">
                <a:effectLst/>
                <a:latin typeface="Work Sans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jaguariaiva</a:t>
            </a:r>
            <a:r>
              <a:rPr lang="pt-BR" sz="1300" b="0" i="0" u="sng" strike="noStrike" dirty="0">
                <a:effectLst/>
                <a:latin typeface="Work Sans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sz="1300" b="0" i="0" u="sng" strike="noStrike" dirty="0" err="1">
                <a:effectLst/>
                <a:latin typeface="Work Sans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wp-content</a:t>
            </a:r>
            <a:r>
              <a:rPr lang="pt-BR" sz="1300" b="0" i="0" u="sng" strike="noStrike" dirty="0">
                <a:effectLst/>
                <a:latin typeface="Work Sans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/uploads/sites/17/2023/01/manual.normas.biblio.pdf</a:t>
            </a:r>
            <a:r>
              <a:rPr lang="pt-BR" sz="1300" b="0" i="0" u="none" strike="noStrike" dirty="0">
                <a:effectLst/>
                <a:latin typeface="Work Sans" panose="00000500000000000000" pitchFamily="50" charset="0"/>
              </a:rPr>
              <a:t>)</a:t>
            </a:r>
            <a:endParaRPr lang="pt-BR" sz="1300" b="0" dirty="0">
              <a:effectLst/>
              <a:latin typeface="Work Sans" panose="00000500000000000000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dirty="0">
                <a:effectLst/>
                <a:latin typeface="Work Sans" panose="00000500000000000000" pitchFamily="50" charset="0"/>
              </a:rPr>
              <a:t>Exemplo</a:t>
            </a:r>
            <a:endParaRPr lang="pt-BR" sz="1300" b="0" dirty="0">
              <a:effectLst/>
              <a:latin typeface="Work Sans" panose="00000500000000000000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1300" b="0" i="0" u="none" strike="noStrike" dirty="0">
                <a:effectLst/>
                <a:latin typeface="Work Sans" panose="00000500000000000000" pitchFamily="50" charset="0"/>
              </a:rPr>
              <a:t>QUEIRÓZ, E. O crime do Padre Amaro. 25. ed. Rio de Janeiro: Ediouro, 2000. 277 p.</a:t>
            </a:r>
            <a:endParaRPr lang="pt-BR" sz="1300" b="0" dirty="0">
              <a:effectLst/>
              <a:latin typeface="Work Sans" panose="00000500000000000000" pitchFamily="50" charset="0"/>
            </a:endParaRPr>
          </a:p>
          <a:p>
            <a:br>
              <a:rPr lang="pt-BR" sz="1400" b="0" dirty="0">
                <a:effectLst/>
              </a:rPr>
            </a:br>
            <a:endParaRPr lang="pt-BR" sz="1400" dirty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99F138C-D4DA-8684-7D6D-981289DCBAC9}"/>
              </a:ext>
            </a:extLst>
          </p:cNvPr>
          <p:cNvCxnSpPr>
            <a:cxnSpLocks/>
          </p:cNvCxnSpPr>
          <p:nvPr/>
        </p:nvCxnSpPr>
        <p:spPr>
          <a:xfrm>
            <a:off x="541946" y="2636982"/>
            <a:ext cx="0" cy="417640"/>
          </a:xfrm>
          <a:prstGeom prst="line">
            <a:avLst/>
          </a:prstGeom>
          <a:ln w="38100">
            <a:solidFill>
              <a:srgbClr val="480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9FBE2051-6A32-65A2-5EC3-C3AC16816ADA}"/>
              </a:ext>
            </a:extLst>
          </p:cNvPr>
          <p:cNvCxnSpPr>
            <a:cxnSpLocks/>
          </p:cNvCxnSpPr>
          <p:nvPr/>
        </p:nvCxnSpPr>
        <p:spPr>
          <a:xfrm>
            <a:off x="541946" y="1734664"/>
            <a:ext cx="0" cy="803820"/>
          </a:xfrm>
          <a:prstGeom prst="line">
            <a:avLst/>
          </a:prstGeom>
          <a:ln w="38100">
            <a:solidFill>
              <a:srgbClr val="480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403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241</Words>
  <Application>Microsoft Office PowerPoint</Application>
  <PresentationFormat>Papel A4 (210 x 297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Work Sans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MX745</dc:creator>
  <cp:lastModifiedBy>Claudiana Tavares</cp:lastModifiedBy>
  <cp:revision>6</cp:revision>
  <dcterms:created xsi:type="dcterms:W3CDTF">2024-07-09T14:39:08Z</dcterms:created>
  <dcterms:modified xsi:type="dcterms:W3CDTF">2024-08-06T23:08:59Z</dcterms:modified>
</cp:coreProperties>
</file>